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  <p:sldMasterId id="2147483697" r:id="rId2"/>
    <p:sldMasterId id="2147483710" r:id="rId3"/>
    <p:sldMasterId id="2147483722" r:id="rId4"/>
    <p:sldMasterId id="2147483735" r:id="rId5"/>
    <p:sldMasterId id="2147483747" r:id="rId6"/>
  </p:sldMasterIdLst>
  <p:notesMasterIdLst>
    <p:notesMasterId r:id="rId34"/>
  </p:notesMasterIdLst>
  <p:sldIdLst>
    <p:sldId id="351" r:id="rId7"/>
    <p:sldId id="257" r:id="rId8"/>
    <p:sldId id="406" r:id="rId9"/>
    <p:sldId id="413" r:id="rId10"/>
    <p:sldId id="419" r:id="rId11"/>
    <p:sldId id="420" r:id="rId12"/>
    <p:sldId id="421" r:id="rId13"/>
    <p:sldId id="418" r:id="rId14"/>
    <p:sldId id="356" r:id="rId15"/>
    <p:sldId id="431" r:id="rId16"/>
    <p:sldId id="409" r:id="rId17"/>
    <p:sldId id="432" r:id="rId18"/>
    <p:sldId id="433" r:id="rId19"/>
    <p:sldId id="410" r:id="rId20"/>
    <p:sldId id="423" r:id="rId21"/>
    <p:sldId id="424" r:id="rId22"/>
    <p:sldId id="422" r:id="rId23"/>
    <p:sldId id="429" r:id="rId24"/>
    <p:sldId id="428" r:id="rId25"/>
    <p:sldId id="427" r:id="rId26"/>
    <p:sldId id="430" r:id="rId27"/>
    <p:sldId id="426" r:id="rId28"/>
    <p:sldId id="425" r:id="rId29"/>
    <p:sldId id="417" r:id="rId30"/>
    <p:sldId id="416" r:id="rId31"/>
    <p:sldId id="434" r:id="rId32"/>
    <p:sldId id="435" r:id="rId33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4DEE32"/>
    <a:srgbClr val="FFC000"/>
    <a:srgbClr val="FFFF00"/>
    <a:srgbClr val="FFCCFF"/>
    <a:srgbClr val="C0C0C0"/>
    <a:srgbClr val="B2BA08"/>
    <a:srgbClr val="666699"/>
    <a:srgbClr val="E0E527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Средний стиль 2 - акцент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Средний стиль 4 - акцент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799B23B-EC83-4686-B30A-512413B5E67A}" styleName="Светлый стиль 3 - акцент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0473" autoAdjust="0"/>
  </p:normalViewPr>
  <p:slideViewPr>
    <p:cSldViewPr>
      <p:cViewPr varScale="1">
        <p:scale>
          <a:sx n="88" d="100"/>
          <a:sy n="88" d="100"/>
        </p:scale>
        <p:origin x="130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ED77E2-F0ED-4EB3-A663-0AF14447F8F3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E088DB-C892-4989-9792-5EF682E7447C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29705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5680" cy="4114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132" name="CustomShape 3"/>
          <p:cNvSpPr/>
          <p:nvPr/>
        </p:nvSpPr>
        <p:spPr>
          <a:xfrm>
            <a:off x="3884760" y="8685360"/>
            <a:ext cx="2971080" cy="4564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r"/>
            <a:fld id="{B194BC79-45D5-4960-9CFF-F612F3B5EDD9}" type="slidenum">
              <a:rPr lang="ru-RU" sz="1200" spc="-1">
                <a:solidFill>
                  <a:srgbClr val="000000"/>
                </a:solidFill>
              </a:rPr>
              <a:pPr algn="r"/>
              <a:t>1</a:t>
            </a:fld>
            <a:endParaRPr lang="ru-RU" sz="1200" spc="-1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.jpeg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  <p:pic>
        <p:nvPicPr>
          <p:cNvPr id="7" name="Рисунок 6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9" name="Рисунок 8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0" name="Рисунок 9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12" name="Рисунок 11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3" name="Рисунок 12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15" name="Рисунок 14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6" name="Рисунок 15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 descr="1465376982_17.png"/>
          <p:cNvPicPr>
            <a:picLocks noChangeAspect="1"/>
          </p:cNvPicPr>
          <p:nvPr userDrawn="1"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18" name="Рисунок 17" descr="1954441_3.jpg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9" name="Рисунок 18" descr="egeh.jpg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06375"/>
            <a:ext cx="2057400" cy="4387851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06375"/>
            <a:ext cx="6019800" cy="4387851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007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r>
              <a:rPr lang="ru-RU" sz="3200" b="0" strike="noStrike" spc="-1" smtClean="0">
                <a:latin typeface="Arial"/>
              </a:rPr>
              <a:t>Образец подзаголовка</a:t>
            </a:r>
            <a:endParaRPr lang="ru-RU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17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883385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4959416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548703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685800" y="2292480"/>
            <a:ext cx="7771680" cy="530964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r>
              <a:rPr lang="ru-RU" sz="3200" b="0" strike="noStrike" spc="-1" smtClean="0">
                <a:latin typeface="Arial"/>
              </a:rPr>
              <a:t>Образец подзаголовка</a:t>
            </a:r>
            <a:endParaRPr lang="ru-RU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58672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AndObj" preserve="1">
  <p:cSld name="Заголовок, 2 маленьких объекта и 1 большой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8716787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136663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12740953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9963492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5956613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5899005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  <p:pic>
        <p:nvPicPr>
          <p:cNvPr id="7" name="Рисунок 6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9" name="Рисунок 8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0" name="Рисунок 9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12" name="Рисунок 11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3" name="Рисунок 12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 descr="1465376982_17.png"/>
          <p:cNvPicPr>
            <a:picLocks noChangeAspect="1"/>
          </p:cNvPicPr>
          <p:nvPr/>
        </p:nvPicPr>
        <p:blipFill>
          <a:blip r:embed="rId2"/>
          <a:srcRect l="17649"/>
          <a:stretch>
            <a:fillRect/>
          </a:stretch>
        </p:blipFill>
        <p:spPr>
          <a:xfrm>
            <a:off x="142844" y="190478"/>
            <a:ext cx="1857388" cy="6477045"/>
          </a:xfrm>
          <a:prstGeom prst="rect">
            <a:avLst/>
          </a:prstGeom>
        </p:spPr>
      </p:pic>
      <p:pic>
        <p:nvPicPr>
          <p:cNvPr id="15" name="Рисунок 14" descr="1954441_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500" y="5588000"/>
            <a:ext cx="952500" cy="1270000"/>
          </a:xfrm>
          <a:prstGeom prst="rect">
            <a:avLst/>
          </a:prstGeom>
        </p:spPr>
      </p:pic>
      <p:pic>
        <p:nvPicPr>
          <p:cNvPr id="16" name="Рисунок 15" descr="ege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06375"/>
            <a:ext cx="2057400" cy="4387851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06375"/>
            <a:ext cx="6019800" cy="4387851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0075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r>
              <a:rPr lang="ru-RU" sz="3200" b="0" strike="noStrike" spc="-1" smtClean="0">
                <a:latin typeface="Arial"/>
              </a:rPr>
              <a:t>Образец подзаголовка</a:t>
            </a:r>
            <a:endParaRPr lang="ru-RU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17278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8833859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4959416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548703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685800" y="2292480"/>
            <a:ext cx="7771680" cy="530964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r>
              <a:rPr lang="ru-RU" sz="3200" b="0" strike="noStrike" spc="-1" smtClean="0">
                <a:latin typeface="Arial"/>
              </a:rPr>
              <a:t>Образец подзаголовка</a:t>
            </a:r>
            <a:endParaRPr lang="ru-RU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586722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Заголовок, 2 маленьких объекта и 1 большой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8716787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13666320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12740953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9963492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59566131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заголовка</a:t>
            </a:r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/>
            <a:r>
              <a:rPr lang="ru-RU" sz="1800" b="0" strike="noStrike" spc="-1" smtClean="0">
                <a:solidFill>
                  <a:srgbClr val="000000"/>
                </a:solidFill>
                <a:latin typeface="Arial"/>
              </a:rPr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35899005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401054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461627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78123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357861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622359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693765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6092653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878218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6882657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7320688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/>
              <a:t>22.06.2026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696512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98923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26512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91654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02900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1004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53603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23362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5295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214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93004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FCA9A-0D4C-45D1-95B8-9F3AAFEC791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3EBC7-4A53-4FE2-856C-E393C4FFD9D9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525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4.jp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7" name="Прямоугольник с двумя скругленными противолежащими углами 6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8" name="Рисунок 7" descr="egeh.jp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Прямоугольник с двумя скругленными противолежащими углами 8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0" name="Рисунок 9" descr="egeh.jp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Прямоугольник с двумя скругленными противолежащими углами 10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2" name="Рисунок 11" descr="egeh.jp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Прямоугольник с двумя скругленными противолежащими углами 12"/>
          <p:cNvSpPr/>
          <p:nvPr userDrawn="1"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4" name="Рисунок 13" descr="egeh.jpg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правки текста заглавия щёлкните мышью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правки структуры щёлкните мышью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Второй уровень структуры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Третий уровень структуры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Четвёртый уровень структуры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Пятый уровень структуры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Шестой уровень структуры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Седьмой уровень структуры</a:t>
            </a:r>
          </a:p>
        </p:txBody>
      </p:sp>
    </p:spTree>
    <p:extLst>
      <p:ext uri="{BB962C8B-B14F-4D97-AF65-F5344CB8AC3E}">
        <p14:creationId xmlns:p14="http://schemas.microsoft.com/office/powerpoint/2010/main" val="1776347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7" name="Прямоугольник с двумя скругленными противолежащими углами 6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8" name="Рисунок 7" descr="egeh.jp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Прямоугольник с двумя скругленными противолежащими углами 8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0" name="Рисунок 9" descr="egeh.jp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Прямоугольник с двумя скругленными противолежащими углами 10"/>
          <p:cNvSpPr/>
          <p:nvPr/>
        </p:nvSpPr>
        <p:spPr>
          <a:xfrm>
            <a:off x="142844" y="190478"/>
            <a:ext cx="8858312" cy="6477045"/>
          </a:xfrm>
          <a:prstGeom prst="round2Diag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2" name="Рисунок 11" descr="egeh.jp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072442" y="0"/>
            <a:ext cx="1071559" cy="12815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85800" y="2292480"/>
            <a:ext cx="777168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правки текста заглавия щёлкните мышью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правки структуры щёлкните мышью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Второй уровень структуры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Третий уровень структуры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Четвёртый уровень структуры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Пятый уровень структуры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Шестой уровень структуры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Седьмой уровень структуры</a:t>
            </a:r>
          </a:p>
        </p:txBody>
      </p:sp>
    </p:spTree>
    <p:extLst>
      <p:ext uri="{BB962C8B-B14F-4D97-AF65-F5344CB8AC3E}">
        <p14:creationId xmlns:p14="http://schemas.microsoft.com/office/powerpoint/2010/main" val="1776347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0B263-30B6-4403-856B-A32DCB773A96}" type="datetimeFigureOut">
              <a:rPr lang="ru-RU" smtClean="0"/>
              <a:t>22.06.2026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6711A-0584-4BB0-B833-0C5D25E685CB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36926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0B263-30B6-4403-856B-A32DCB773A96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22.06.2026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6711A-0584-4BB0-B833-0C5D25E685CB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33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59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9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9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9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9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9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20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9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9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9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9.pn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9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33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37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4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9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48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9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54.png"/><Relationship Id="rId12" Type="http://schemas.openxmlformats.org/officeDocument/2006/relationships/image" Target="../media/image9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62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9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9.png"/><Relationship Id="rId4" Type="http://schemas.openxmlformats.org/officeDocument/2006/relationships/image" Target="../media/image6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video" Target="../media/media27.mp4"/><Relationship Id="rId1" Type="http://schemas.microsoft.com/office/2007/relationships/media" Target="../media/media27.mp4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CustomShape 1"/>
          <p:cNvSpPr/>
          <p:nvPr/>
        </p:nvSpPr>
        <p:spPr>
          <a:xfrm>
            <a:off x="304920" y="719280"/>
            <a:ext cx="3123360" cy="5752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45" name="CustomShape 2"/>
          <p:cNvSpPr/>
          <p:nvPr/>
        </p:nvSpPr>
        <p:spPr>
          <a:xfrm>
            <a:off x="304920" y="2130480"/>
            <a:ext cx="8686080" cy="14691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endParaRPr lang="ru-RU" sz="4400" spc="-1" dirty="0">
              <a:solidFill>
                <a:prstClr val="black"/>
              </a:solidFill>
            </a:endParaRPr>
          </a:p>
        </p:txBody>
      </p:sp>
      <p:sp>
        <p:nvSpPr>
          <p:cNvPr id="46" name="CustomShape 3"/>
          <p:cNvSpPr/>
          <p:nvPr/>
        </p:nvSpPr>
        <p:spPr>
          <a:xfrm>
            <a:off x="1" y="380880"/>
            <a:ext cx="9143999" cy="91368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2400" b="1" spc="-1" dirty="0" smtClean="0">
                <a:solidFill>
                  <a:srgbClr val="FF0000"/>
                </a:solidFill>
                <a:latin typeface="Times New Roman"/>
              </a:rPr>
              <a:t>Тема</a:t>
            </a:r>
            <a:endParaRPr lang="ru-RU" sz="2400" spc="-1" dirty="0">
              <a:solidFill>
                <a:prstClr val="black"/>
              </a:solidFill>
            </a:endParaRPr>
          </a:p>
        </p:txBody>
      </p:sp>
      <p:sp>
        <p:nvSpPr>
          <p:cNvPr id="47" name="CustomShape 4"/>
          <p:cNvSpPr/>
          <p:nvPr/>
        </p:nvSpPr>
        <p:spPr>
          <a:xfrm>
            <a:off x="0" y="4293096"/>
            <a:ext cx="7020272" cy="158417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endParaRPr lang="ru-RU" b="1" spc="-1" dirty="0" smtClean="0">
              <a:solidFill>
                <a:srgbClr val="FF0000"/>
              </a:solidFill>
              <a:latin typeface="Times New Roman"/>
            </a:endParaRPr>
          </a:p>
        </p:txBody>
      </p:sp>
      <p:sp>
        <p:nvSpPr>
          <p:cNvPr id="48" name="CustomShape 5"/>
          <p:cNvSpPr/>
          <p:nvPr/>
        </p:nvSpPr>
        <p:spPr>
          <a:xfrm>
            <a:off x="1831784" y="4005065"/>
            <a:ext cx="7312216" cy="4571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endParaRPr lang="ru-RU" sz="14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>
              <a:solidFill>
                <a:srgbClr val="000000"/>
              </a:solidFill>
              <a:latin typeface="Times New Roman"/>
            </a:endParaRPr>
          </a:p>
          <a:p>
            <a:pPr algn="ctr"/>
            <a:endParaRPr lang="ru-RU" sz="16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r>
              <a:rPr lang="ru-RU" sz="1600" b="1" spc="-1" dirty="0" smtClean="0">
                <a:solidFill>
                  <a:srgbClr val="000000"/>
                </a:solidFill>
                <a:latin typeface="Times New Roman"/>
              </a:rPr>
              <a:t>Дивулин С.А., </a:t>
            </a:r>
            <a:r>
              <a:rPr lang="ru-RU" sz="1600" b="1" spc="-1" dirty="0">
                <a:solidFill>
                  <a:srgbClr val="000000"/>
                </a:solidFill>
                <a:latin typeface="Times New Roman"/>
              </a:rPr>
              <a:t>старший преподаватель кафедры физической культуры </a:t>
            </a:r>
            <a:endParaRPr lang="ru-RU" sz="1600" b="1" spc="-1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r>
              <a:rPr lang="ru-RU" sz="1600" b="1" spc="-1" dirty="0" smtClean="0">
                <a:solidFill>
                  <a:srgbClr val="000000"/>
                </a:solidFill>
                <a:latin typeface="Times New Roman"/>
              </a:rPr>
              <a:t>и </a:t>
            </a:r>
            <a:r>
              <a:rPr lang="ru-RU" sz="1600" b="1" spc="-1" dirty="0">
                <a:solidFill>
                  <a:srgbClr val="000000"/>
                </a:solidFill>
                <a:latin typeface="Times New Roman"/>
              </a:rPr>
              <a:t>безопасности </a:t>
            </a:r>
            <a:r>
              <a:rPr lang="ru-RU" sz="1600" b="1" spc="-1" dirty="0" smtClean="0">
                <a:solidFill>
                  <a:srgbClr val="000000"/>
                </a:solidFill>
                <a:latin typeface="Times New Roman"/>
              </a:rPr>
              <a:t>жизнедеятельности Херсонского </a:t>
            </a:r>
            <a:r>
              <a:rPr lang="ru-RU" sz="1600" b="1" spc="-1" dirty="0">
                <a:solidFill>
                  <a:srgbClr val="000000"/>
                </a:solidFill>
                <a:latin typeface="Times New Roman"/>
              </a:rPr>
              <a:t>технического </a:t>
            </a:r>
            <a:r>
              <a:rPr lang="ru-RU" sz="1600" b="1" spc="-1" dirty="0" smtClean="0">
                <a:solidFill>
                  <a:srgbClr val="000000"/>
                </a:solidFill>
                <a:latin typeface="Times New Roman"/>
              </a:rPr>
              <a:t>университета</a:t>
            </a:r>
            <a:endParaRPr lang="ru-RU" sz="1600" b="1" spc="-1" dirty="0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076" name="Picture 4" descr="C:\Users\Сергей\Downloads\pngegg (6)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404784"/>
            <a:ext cx="2630464" cy="120427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20" y="120036"/>
            <a:ext cx="1674792" cy="16747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" y="1294561"/>
            <a:ext cx="9144000" cy="184640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43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22 июня 1941 года – 85 лет начала </a:t>
            </a:r>
          </a:p>
          <a:p>
            <a:pPr algn="ctr"/>
            <a:r>
              <a:rPr lang="ru-RU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Великой </a:t>
            </a:r>
            <a:r>
              <a:rPr lang="ru-RU" sz="3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Отечественной </a:t>
            </a:r>
            <a:r>
              <a:rPr lang="ru-RU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войны</a:t>
            </a:r>
            <a:endParaRPr lang="ru-RU" sz="3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611560" y="4260034"/>
            <a:ext cx="5760640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20" y="4437112"/>
            <a:ext cx="1526864" cy="1689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3909313"/>
            <a:ext cx="8991000" cy="5277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49398" y="3140968"/>
            <a:ext cx="8964488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История России</a:t>
            </a:r>
            <a:endParaRPr lang="ru-RU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Лекция</a:t>
            </a:r>
            <a:endParaRPr lang="ru-RU" sz="16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894" y="400614"/>
            <a:ext cx="11525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Звук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82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20267">
        <p14:prism/>
      </p:transition>
    </mc:Choice>
    <mc:Fallback xmlns="">
      <p:transition spd="slow" advTm="2026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ru-RU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Учебные вопросы</a:t>
            </a:r>
            <a:endParaRPr lang="ru-RU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9513" y="1412776"/>
            <a:ext cx="8868742" cy="39604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AutoNum type="arabicPeriod"/>
            </a:pPr>
            <a:r>
              <a:rPr lang="ru-RU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Причины и предпосылки Великой Отечественной войны как составной части Второй мировой войны.</a:t>
            </a:r>
            <a:endParaRPr lang="ru-RU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ru-RU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Против кого мы сражались: Европа объединенная под нацистской свастикой</a:t>
            </a:r>
            <a:r>
              <a:rPr lang="ru-RU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ru-RU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  Первый  этап </a:t>
            </a:r>
            <a:r>
              <a:rPr lang="ru-RU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 события Великой Отечественной войны. </a:t>
            </a:r>
            <a:endParaRPr lang="ru-RU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ru-RU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  Московская </a:t>
            </a:r>
            <a:r>
              <a:rPr lang="ru-RU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битва – первое поражение нацистских войск.</a:t>
            </a:r>
            <a:endParaRPr lang="ru-RU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ru-RU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373216"/>
            <a:ext cx="1505744" cy="1129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Звук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51">
        <p14:prism isContent="1"/>
      </p:transition>
    </mc:Choice>
    <mc:Fallback xmlns="">
      <p:transition spd="slow" advTm="262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-19898"/>
            <a:ext cx="9144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AutoNum type="arabicPeriod"/>
            </a:pPr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Причины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и предпосылки Великой Отечественной войны </a:t>
            </a:r>
            <a:endParaRPr lang="ru-RU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составной части Второй мировой </a:t>
            </a:r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войны</a:t>
            </a:r>
          </a:p>
          <a:p>
            <a:pPr algn="ctr"/>
            <a:endParaRPr lang="ru-RU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836712"/>
            <a:ext cx="4549426" cy="575734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4788024" y="876268"/>
            <a:ext cx="4248472" cy="39249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Причины </a:t>
            </a:r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Великой Отечественной войны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4789766" y="1844824"/>
            <a:ext cx="4248472" cy="1008112"/>
          </a:xfrm>
          <a:prstGeom prst="rect">
            <a:avLst/>
          </a:prstGeom>
          <a:solidFill>
            <a:srgbClr val="4DEE32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Агрессивная экспансионистская идеология нацистской Германии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— необходимость захвата «жизненного пространства на Востоке» для его колонизации </a:t>
            </a:r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немцами</a:t>
            </a:r>
            <a:endParaRPr lang="ru-RU" sz="1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4788024" y="3429000"/>
            <a:ext cx="4248472" cy="992632"/>
          </a:xfrm>
          <a:prstGeom prst="rect">
            <a:avLst/>
          </a:prstGeom>
          <a:solidFill>
            <a:srgbClr val="4DEE32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Вражда идеологий нацизма и коммунизма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— Гитлер стремился к уничтожению советского государства как оплота коммунистической идеологии</a:t>
            </a:r>
          </a:p>
        </p:txBody>
      </p:sp>
      <p:sp>
        <p:nvSpPr>
          <p:cNvPr id="11" name="Прямоугольник 10"/>
          <p:cNvSpPr/>
          <p:nvPr/>
        </p:nvSpPr>
        <p:spPr>
          <a:xfrm>
            <a:off x="4788024" y="4950992"/>
            <a:ext cx="4248472" cy="1631647"/>
          </a:xfrm>
          <a:prstGeom prst="rect">
            <a:avLst/>
          </a:prstGeom>
          <a:solidFill>
            <a:srgbClr val="4DEE32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Военно-стратегический расчёт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endParaRPr lang="ru-RU" sz="16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после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неудачной попытки захвата Великобритании немецкое командование решило направить агрессию на восток, чтобы за счёт ресурсов СССР продолжить войну за установление мирового господства</a:t>
            </a:r>
          </a:p>
        </p:txBody>
      </p:sp>
      <p:sp>
        <p:nvSpPr>
          <p:cNvPr id="12" name="Стрелка вправо 11"/>
          <p:cNvSpPr/>
          <p:nvPr/>
        </p:nvSpPr>
        <p:spPr>
          <a:xfrm rot="5400000">
            <a:off x="6769986" y="1002029"/>
            <a:ext cx="288032" cy="110952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610" y="2988101"/>
            <a:ext cx="15176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610" y="4509120"/>
            <a:ext cx="15176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Звук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65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810">
        <p14:prism isContent="1"/>
      </p:transition>
    </mc:Choice>
    <mc:Fallback xmlns="">
      <p:transition spd="slow" advTm="2898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Причины и предпосылки Великой Отечественной войны как составной части Второй мировой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5" r="9546"/>
          <a:stretch/>
        </p:blipFill>
        <p:spPr bwMode="auto">
          <a:xfrm>
            <a:off x="133327" y="1110145"/>
            <a:ext cx="8840344" cy="5593689"/>
          </a:xfrm>
          <a:prstGeom prst="rect">
            <a:avLst/>
          </a:prstGeom>
          <a:solidFill>
            <a:srgbClr val="000000">
              <a:alpha val="65882"/>
            </a:srgb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2" name="Прямоугольник 1"/>
          <p:cNvSpPr/>
          <p:nvPr/>
        </p:nvSpPr>
        <p:spPr>
          <a:xfrm>
            <a:off x="272578" y="1196752"/>
            <a:ext cx="8475886" cy="360040"/>
          </a:xfrm>
          <a:prstGeom prst="rect">
            <a:avLst/>
          </a:prstGeom>
          <a:solidFill>
            <a:srgbClr val="FFC000">
              <a:alpha val="78824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Предпосылки Великой Отечественной войны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766319" y="1988840"/>
            <a:ext cx="7992888" cy="1296144"/>
          </a:xfrm>
          <a:prstGeom prst="rect">
            <a:avLst/>
          </a:prstGeom>
          <a:solidFill>
            <a:srgbClr val="4DEE32">
              <a:alpha val="83137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Кризис Версальско-Вашингтонской системы международных отношений. </a:t>
            </a:r>
            <a:endParaRPr lang="ru-RU" sz="15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 </a:t>
            </a:r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1939 году произошло оформление двух военно-политических блоков великих держав: Великобритания и Франция противостояли Германии и Италии, к которым тяготела Япония. СССР и США занимали выжидательную позицию, рассчитывая использовать войну между этими блоками в своих интересах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779188" y="3906989"/>
            <a:ext cx="7992888" cy="900100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Агрессивная политика нацистской Германии. Например, в 1938 году Германия осуществила «аншлюс» (воссоединение) с Австрией, выдвигая претензии на другие земли, заселённые германцами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766319" y="5301208"/>
            <a:ext cx="7992888" cy="914400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Обеспечение безопасности границ СССР в условиях неизбежности войны. Например, </a:t>
            </a:r>
            <a:endParaRPr lang="ru-RU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сентября 1939 года части Красной армии вошли на территорию Польши и заняли Западную Украину и Западную Белоруссию, их территории были присоединены к Украинской ССР и Белорусской ССР соответственно</a:t>
            </a:r>
          </a:p>
        </p:txBody>
      </p:sp>
      <p:sp>
        <p:nvSpPr>
          <p:cNvPr id="8" name="Стрелка вниз 7"/>
          <p:cNvSpPr/>
          <p:nvPr/>
        </p:nvSpPr>
        <p:spPr>
          <a:xfrm>
            <a:off x="4088311" y="1674725"/>
            <a:ext cx="1121496" cy="239676"/>
          </a:xfrm>
          <a:prstGeom prst="down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205" y="3456111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925580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272578" y="1988840"/>
            <a:ext cx="375593" cy="4226768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Международные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Звук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04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700">
        <p14:prism isContent="1"/>
      </p:transition>
    </mc:Choice>
    <mc:Fallback xmlns="">
      <p:transition spd="slow" advTm="1197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Причины и предпосылки Великой Отечественной войны как составной части Второй мировой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5" r="9546"/>
          <a:stretch/>
        </p:blipFill>
        <p:spPr bwMode="auto">
          <a:xfrm>
            <a:off x="133327" y="991336"/>
            <a:ext cx="8840344" cy="5712498"/>
          </a:xfrm>
          <a:prstGeom prst="rect">
            <a:avLst/>
          </a:prstGeom>
          <a:solidFill>
            <a:srgbClr val="000000">
              <a:alpha val="65882"/>
            </a:srgb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2" name="Прямоугольник 1"/>
          <p:cNvSpPr/>
          <p:nvPr/>
        </p:nvSpPr>
        <p:spPr>
          <a:xfrm>
            <a:off x="272578" y="1110145"/>
            <a:ext cx="8475886" cy="360040"/>
          </a:xfrm>
          <a:prstGeom prst="rect">
            <a:avLst/>
          </a:prstGeom>
          <a:solidFill>
            <a:srgbClr val="FFC000">
              <a:alpha val="78824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Предпосылки Великой Отечественной войны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766319" y="1916832"/>
            <a:ext cx="7992888" cy="1080120"/>
          </a:xfrm>
          <a:prstGeom prst="rect">
            <a:avLst/>
          </a:prstGeom>
          <a:solidFill>
            <a:srgbClr val="4DEE32">
              <a:alpha val="83137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Попытки создать систему союзов против агрессивной политики нацистской Германии. Летом 1939 года в Москве прошли переговоры между СССР, Францией и Англией, но отказ Польши пропустить через свою территорию советские войска в случае агрессии со стороны Германии и взаимное недоверие между договаривающимися сторонами не позволили заключить оборонительный союз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766319" y="3645024"/>
            <a:ext cx="7992888" cy="1440160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Подписание советско-германского пакта о ненападении (пакт Молотова-Риббентропа) в августе 1939 года. К договору прилагался секретный протокол, разграничивающий сферы 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Подписание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советско-германского пакта о ненападении (пакт Молотова-Риббентропа) в августе 1939 года. </a:t>
            </a:r>
            <a:endParaRPr lang="ru-RU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договору прилагался секретный протокол, разграничивающий сферы интересов двух стран в Европе: в сферу советских интересов попадали Финляндия, Эстония, Латвия и Литва, а также восточная часть Польши и 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Бессарабия</a:t>
            </a:r>
            <a:endParaRPr lang="ru-RU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766318" y="5661247"/>
            <a:ext cx="7982145" cy="930779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Политика «умиротворения» со стороны Англии и Франции. Например, Мюнхенское соглашение 1938 года, в результате которого Судетская область Чехословакии была передана Германии</a:t>
            </a:r>
          </a:p>
        </p:txBody>
      </p:sp>
      <p:sp>
        <p:nvSpPr>
          <p:cNvPr id="8" name="Стрелка вниз 7"/>
          <p:cNvSpPr/>
          <p:nvPr/>
        </p:nvSpPr>
        <p:spPr>
          <a:xfrm>
            <a:off x="4088311" y="1576343"/>
            <a:ext cx="1121496" cy="239676"/>
          </a:xfrm>
          <a:prstGeom prst="down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205" y="3201472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229200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272578" y="1916832"/>
            <a:ext cx="375593" cy="4675194"/>
          </a:xfrm>
          <a:prstGeom prst="rect">
            <a:avLst/>
          </a:prstGeom>
          <a:solidFill>
            <a:srgbClr val="FFC000">
              <a:alpha val="70980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Политические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Звук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81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578">
        <p14:prism isContent="1"/>
      </p:transition>
    </mc:Choice>
    <mc:Fallback xmlns="">
      <p:transition spd="slow" advTm="2185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Причины и предпосылки Великой Отечественной войны как составной части Второй мировой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5" r="9546"/>
          <a:stretch/>
        </p:blipFill>
        <p:spPr bwMode="auto">
          <a:xfrm>
            <a:off x="133327" y="991336"/>
            <a:ext cx="8840344" cy="5712498"/>
          </a:xfrm>
          <a:prstGeom prst="rect">
            <a:avLst/>
          </a:prstGeom>
          <a:solidFill>
            <a:srgbClr val="000000">
              <a:alpha val="65882"/>
            </a:srgb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2" name="Прямоугольник 1"/>
          <p:cNvSpPr/>
          <p:nvPr/>
        </p:nvSpPr>
        <p:spPr>
          <a:xfrm>
            <a:off x="272578" y="1110145"/>
            <a:ext cx="8475886" cy="360040"/>
          </a:xfrm>
          <a:prstGeom prst="rect">
            <a:avLst/>
          </a:prstGeom>
          <a:solidFill>
            <a:srgbClr val="FFC000">
              <a:alpha val="78824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Предпосылки Великой Отечественной войны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766319" y="1916832"/>
            <a:ext cx="7992888" cy="936104"/>
          </a:xfrm>
          <a:prstGeom prst="rect">
            <a:avLst/>
          </a:prstGeom>
          <a:solidFill>
            <a:srgbClr val="4DEE32">
              <a:alpha val="83137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Подготовка капиталистических стран к войне. Фашистские государства создавали запасы стратегического сырья и усиленно переводили свою экономику на военные рельсы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766319" y="3501008"/>
            <a:ext cx="7992888" cy="1224136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Экономическая программа СССР накануне войны, разработанная и принятая XVIII съездом ВКП(б) в марте 1941 года, обеспечивала ускоренное развитие энергетической базы страны, чёрной и цветной металлургии, машиностроения, химии, лёгкой промышленности и сельского хозяйства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766318" y="5229201"/>
            <a:ext cx="7982145" cy="1224136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Частичная мобилизация промышленности в СССР: в начале 1940 года начался процесс передачи оборонным наркоматам заводов, выпускавших гражданскую продукцию. К лету 1941 года на Урале, в Поволжье, Западной и Восточной Сибири была размещена почти шестая часть всех военных заводов страны</a:t>
            </a:r>
          </a:p>
        </p:txBody>
      </p:sp>
      <p:sp>
        <p:nvSpPr>
          <p:cNvPr id="8" name="Стрелка вниз 7"/>
          <p:cNvSpPr/>
          <p:nvPr/>
        </p:nvSpPr>
        <p:spPr>
          <a:xfrm>
            <a:off x="4088311" y="1576343"/>
            <a:ext cx="1121496" cy="239676"/>
          </a:xfrm>
          <a:prstGeom prst="down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388" y="2996952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163" y="4797152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272578" y="1916832"/>
            <a:ext cx="375593" cy="4536505"/>
          </a:xfrm>
          <a:prstGeom prst="rect">
            <a:avLst/>
          </a:prstGeom>
          <a:solidFill>
            <a:srgbClr val="FFC000">
              <a:alpha val="70980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Экономические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Звук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12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42">
        <p14:prism isContent="1"/>
      </p:transition>
    </mc:Choice>
    <mc:Fallback xmlns="">
      <p:transition spd="slow" advTm="907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Причины и предпосылки Великой Отечественной войны как составной части Второй мировой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5" r="9546"/>
          <a:stretch/>
        </p:blipFill>
        <p:spPr bwMode="auto">
          <a:xfrm>
            <a:off x="133327" y="991336"/>
            <a:ext cx="8840344" cy="5712498"/>
          </a:xfrm>
          <a:prstGeom prst="rect">
            <a:avLst/>
          </a:prstGeom>
          <a:solidFill>
            <a:srgbClr val="000000">
              <a:alpha val="65882"/>
            </a:srgb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2" name="Прямоугольник 1"/>
          <p:cNvSpPr/>
          <p:nvPr/>
        </p:nvSpPr>
        <p:spPr>
          <a:xfrm>
            <a:off x="272578" y="1110145"/>
            <a:ext cx="8475886" cy="360040"/>
          </a:xfrm>
          <a:prstGeom prst="rect">
            <a:avLst/>
          </a:prstGeom>
          <a:solidFill>
            <a:srgbClr val="FFC000">
              <a:alpha val="78824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Предпосылки Великой Отечественной войны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766319" y="2204864"/>
            <a:ext cx="7992888" cy="1584176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Планы Германии накануне войны. План нападения на СССР получил кодовое название «Операция Барбаросса». Главной задачей войск был разгром Советской России в ходе одной кратковременной кампании. Немецкое командование наметило начало вторжения на 15 мая 1941 года, захват СССР должен был занять четыре — пять месяцев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766318" y="4437112"/>
            <a:ext cx="7982145" cy="2016225"/>
          </a:xfrm>
          <a:prstGeom prst="rect">
            <a:avLst/>
          </a:prstGeom>
          <a:solidFill>
            <a:srgbClr val="4DEE32">
              <a:alpha val="72157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Подготовка СССР к войне. Несмотря на договорённости о ненападении, Сталин укреплял обороноспособность Советского Союза. Большое внимание стали уделять военной промышленности: на востоке СССР строились заводы-дублёры, которые выпускали ту же продукцию, что и предприятия в западной части государства. Например, в 1940 году началось серийное производство танка Т-34, который стал самым массовым танком Великой Отечественной войны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588" y="1700808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499" y="4005064"/>
            <a:ext cx="1530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272578" y="2204864"/>
            <a:ext cx="375593" cy="4248473"/>
          </a:xfrm>
          <a:prstGeom prst="rect">
            <a:avLst/>
          </a:prstGeom>
          <a:solidFill>
            <a:srgbClr val="FFC000">
              <a:alpha val="70980"/>
            </a:srgbClr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Военное строительство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20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608">
        <p14:prism isContent="1"/>
      </p:transition>
    </mc:Choice>
    <mc:Fallback xmlns="">
      <p:transition spd="slow" advTm="996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Причины и предпосылки Великой Отечественной войны как составной части Второй мировой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1"/>
          <a:stretch/>
        </p:blipFill>
        <p:spPr bwMode="auto">
          <a:xfrm>
            <a:off x="129587" y="1117241"/>
            <a:ext cx="8870977" cy="5487207"/>
          </a:xfrm>
          <a:prstGeom prst="rect">
            <a:avLst/>
          </a:prstGeom>
          <a:solidFill>
            <a:srgbClr val="666699"/>
          </a:solidFill>
          <a:ln w="9525">
            <a:solidFill>
              <a:srgbClr val="C0C0C0">
                <a:alpha val="49020"/>
              </a:srgbClr>
            </a:solidFill>
            <a:miter lim="800000"/>
            <a:headEnd/>
            <a:tailEnd/>
          </a:ln>
          <a:effectLst/>
        </p:spPr>
      </p:pic>
      <p:sp>
        <p:nvSpPr>
          <p:cNvPr id="5" name="Прямоугольник 4"/>
          <p:cNvSpPr/>
          <p:nvPr/>
        </p:nvSpPr>
        <p:spPr>
          <a:xfrm>
            <a:off x="176334" y="5517232"/>
            <a:ext cx="8716146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Операция «Барбаросса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» — вторжение нацистской Германии и </a:t>
            </a:r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других</a:t>
            </a: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союзников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 «оси» в Советский Союз во время Второй мировой </a:t>
            </a:r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войны</a:t>
            </a:r>
            <a:endParaRPr lang="ru-RU" dirty="0"/>
          </a:p>
        </p:txBody>
      </p:sp>
      <p:pic>
        <p:nvPicPr>
          <p:cNvPr id="6" name="Звук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4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798">
        <p14:prism isContent="1"/>
      </p:transition>
    </mc:Choice>
    <mc:Fallback xmlns="">
      <p:transition spd="slow" advTm="2657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Против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кого мы сражались: </a:t>
            </a:r>
            <a:endParaRPr lang="ru-RU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Европа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объединенная под нацистской свастикой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971600" y="6453336"/>
            <a:ext cx="7416824" cy="302735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Карта Второй мировой и Великой Отечественной войн 1939-1942 годы </a:t>
            </a:r>
            <a:endParaRPr lang="ru-RU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91335"/>
            <a:ext cx="7416824" cy="536792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63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293">
        <p14:prism isContent="1"/>
      </p:transition>
    </mc:Choice>
    <mc:Fallback xmlns="">
      <p:transition spd="slow" advTm="1442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Против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кого мы сражались: </a:t>
            </a:r>
            <a:endParaRPr lang="ru-RU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Европа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объединенная под нацистской свастикой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971600" y="6453336"/>
            <a:ext cx="7416824" cy="302735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Карта Второй мировой и Великой Отечественной войн 1939-1942 годы </a:t>
            </a:r>
            <a:endParaRPr lang="ru-RU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91335"/>
            <a:ext cx="7416824" cy="536792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Звук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3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514">
        <p14:prism isContent="1"/>
      </p:transition>
    </mc:Choice>
    <mc:Fallback xmlns="">
      <p:transition spd="slow" advTm="705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Против кого мы сражались: </a:t>
            </a:r>
          </a:p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Европа объединенная под нацистской свастикой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2" r="14151"/>
          <a:stretch/>
        </p:blipFill>
        <p:spPr bwMode="auto">
          <a:xfrm>
            <a:off x="337277" y="1101017"/>
            <a:ext cx="5438583" cy="564035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5889848" y="1112168"/>
            <a:ext cx="3074640" cy="5413176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 ходе операции «Барбаросса», начавшейся </a:t>
            </a:r>
            <a:endParaRPr lang="ru-RU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22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июня 1941 года, армия вторжения нацистской Германии и её союзников в СССР насчитывала более 3,8 миллиона военнослужащих. </a:t>
            </a: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показатели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численности: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3350–3795 танков;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3030–3072 других БМП;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2770–5369 самолётов;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7200–23 435 артиллерийских орудий;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17 081 миномёт;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600 000 лошадей;</a:t>
            </a:r>
          </a:p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600 000 автомобилей.</a:t>
            </a:r>
          </a:p>
        </p:txBody>
      </p:sp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58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245">
        <p14:prism isContent="1"/>
      </p:transition>
    </mc:Choice>
    <mc:Fallback xmlns="">
      <p:transition spd="slow" advTm="1822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0" t="16475" r="8483" b="11289"/>
          <a:stretch/>
        </p:blipFill>
        <p:spPr bwMode="auto">
          <a:xfrm>
            <a:off x="128440" y="979713"/>
            <a:ext cx="8794955" cy="527739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4481464" y="979714"/>
            <a:ext cx="4411016" cy="8109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Начальный этап</a:t>
            </a:r>
            <a:endParaRPr lang="ru-RU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475265" y="2564904"/>
            <a:ext cx="4417215" cy="1224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Коренной перелом</a:t>
            </a:r>
            <a:endParaRPr lang="ru-RU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475264" y="4752204"/>
            <a:ext cx="4417215" cy="1504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Полный разгром фашистского блока и освобождение Европы</a:t>
            </a:r>
            <a:endParaRPr lang="ru-RU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 flipH="1">
            <a:off x="4380611" y="979713"/>
            <a:ext cx="24635" cy="527739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единительная линия 15"/>
          <p:cNvCxnSpPr/>
          <p:nvPr/>
        </p:nvCxnSpPr>
        <p:spPr>
          <a:xfrm>
            <a:off x="899592" y="979713"/>
            <a:ext cx="0" cy="527739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Прямая соединительная линия 17"/>
          <p:cNvCxnSpPr/>
          <p:nvPr/>
        </p:nvCxnSpPr>
        <p:spPr>
          <a:xfrm>
            <a:off x="155574" y="2564904"/>
            <a:ext cx="873690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единительная линия 19"/>
          <p:cNvCxnSpPr/>
          <p:nvPr/>
        </p:nvCxnSpPr>
        <p:spPr>
          <a:xfrm>
            <a:off x="155575" y="4677903"/>
            <a:ext cx="879495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t="6177"/>
          <a:stretch/>
        </p:blipFill>
        <p:spPr>
          <a:xfrm>
            <a:off x="1" y="-27384"/>
            <a:ext cx="9139622" cy="6860420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5436095" y="5846567"/>
            <a:ext cx="3456383" cy="7881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2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Даже </a:t>
            </a:r>
            <a:r>
              <a:rPr lang="ru-RU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снилось… </a:t>
            </a:r>
            <a:r>
              <a:rPr lang="ru-RU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 июня 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1941» </a:t>
            </a:r>
          </a:p>
          <a:p>
            <a:pPr algn="ctr"/>
            <a:r>
              <a:rPr lang="ru-RU" sz="14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sz="1400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апко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Валентин Фёдорович</a:t>
            </a:r>
            <a:endParaRPr lang="ru-RU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Звук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22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265">
        <p14:prism isContent="1"/>
      </p:transition>
    </mc:Choice>
    <mc:Fallback xmlns="">
      <p:transition spd="slow" advTm="3322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0" t="16475" r="8483" b="11289"/>
          <a:stretch/>
        </p:blipFill>
        <p:spPr bwMode="auto">
          <a:xfrm>
            <a:off x="128440" y="979713"/>
            <a:ext cx="8794955" cy="527739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4481464" y="979714"/>
            <a:ext cx="4411016" cy="8109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Начальный этап</a:t>
            </a:r>
            <a:endParaRPr lang="ru-RU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475265" y="2564904"/>
            <a:ext cx="4417215" cy="1224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Коренной перелом</a:t>
            </a:r>
            <a:endParaRPr lang="ru-RU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475264" y="4752204"/>
            <a:ext cx="4417215" cy="1504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Полный разгром фашистского блока и освобождение Европы</a:t>
            </a:r>
            <a:endParaRPr lang="ru-RU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 flipH="1">
            <a:off x="4380611" y="979713"/>
            <a:ext cx="24635" cy="527739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единительная линия 15"/>
          <p:cNvCxnSpPr/>
          <p:nvPr/>
        </p:nvCxnSpPr>
        <p:spPr>
          <a:xfrm>
            <a:off x="899592" y="979713"/>
            <a:ext cx="0" cy="527739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Прямая соединительная линия 17"/>
          <p:cNvCxnSpPr/>
          <p:nvPr/>
        </p:nvCxnSpPr>
        <p:spPr>
          <a:xfrm>
            <a:off x="155574" y="2564904"/>
            <a:ext cx="873690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единительная линия 19"/>
          <p:cNvCxnSpPr/>
          <p:nvPr/>
        </p:nvCxnSpPr>
        <p:spPr>
          <a:xfrm>
            <a:off x="155575" y="4677903"/>
            <a:ext cx="879495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Прямоугольник 8"/>
          <p:cNvSpPr/>
          <p:nvPr/>
        </p:nvSpPr>
        <p:spPr>
          <a:xfrm>
            <a:off x="5436095" y="5846567"/>
            <a:ext cx="3456383" cy="7881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2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Даже </a:t>
            </a:r>
            <a:r>
              <a:rPr lang="ru-RU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снилось… </a:t>
            </a:r>
            <a:r>
              <a:rPr lang="ru-RU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 июня 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1941» </a:t>
            </a:r>
          </a:p>
          <a:p>
            <a:pPr algn="ctr"/>
            <a:r>
              <a:rPr lang="ru-RU" sz="14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sz="1400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апко</a:t>
            </a:r>
            <a:r>
              <a:rPr lang="ru-RU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Валентин Фёдорович</a:t>
            </a:r>
            <a:endParaRPr lang="ru-RU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Монолог солдата из братской могилы Николай Анисимов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52163" cy="6977498"/>
          </a:xfrm>
          <a:prstGeom prst="rect">
            <a:avLst/>
          </a:prstGeom>
          <a:solidFill>
            <a:srgbClr val="4F81BD"/>
          </a:solidFill>
          <a:ln>
            <a:noFill/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</p:spTree>
    <p:extLst>
      <p:ext uri="{BB962C8B-B14F-4D97-AF65-F5344CB8AC3E}">
        <p14:creationId xmlns:p14="http://schemas.microsoft.com/office/powerpoint/2010/main" val="267652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265">
        <p14:prism isContent="1"/>
      </p:transition>
    </mc:Choice>
    <mc:Fallback xmlns="">
      <p:transition spd="slow" advTm="3322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5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476023"/>
            <a:ext cx="8530155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344681" y="5301208"/>
            <a:ext cx="8572500" cy="1402606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22 июня 1941 года немецкие войска атаковали наши пограничные части, фронт растянулся от Баренцева моря до Черного. Удар почти 5 с половиной миллионов немецких солдат и их сателлитов приняли на себя 83 тысячи пограничников, служивших на западной границе. В соответствии с планом нападения, который был назван «Барбаросса», на преодоление границы отводилось до 1 часа. Немцы планировали осуществить блицкриг, который с первых часов начал давать сбои, и виной этому стали защитники границы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1" r="9134"/>
          <a:stretch/>
        </p:blipFill>
        <p:spPr bwMode="auto">
          <a:xfrm>
            <a:off x="307975" y="1110143"/>
            <a:ext cx="8512496" cy="404704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388" y="710201"/>
            <a:ext cx="963612" cy="1932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1" y="921395"/>
            <a:ext cx="898592" cy="1441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Звук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08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801">
        <p14:prism isContent="1"/>
      </p:transition>
    </mc:Choice>
    <mc:Fallback xmlns="">
      <p:transition spd="slow" advTm="5678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476023"/>
            <a:ext cx="8530155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(оборонительный) — с 22 июня 1941 по ноябрь 1942 года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56" b="13216"/>
          <a:stretch/>
        </p:blipFill>
        <p:spPr bwMode="auto">
          <a:xfrm>
            <a:off x="307975" y="1161670"/>
            <a:ext cx="8572500" cy="46592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156316" y="5965193"/>
            <a:ext cx="8880180" cy="65005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Надпись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сделанная в Брестской крепости 20 июля 1941 года в районе </a:t>
            </a:r>
            <a:r>
              <a:rPr lang="ru-RU" sz="14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Белостокских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ворот </a:t>
            </a:r>
            <a:endParaRPr lang="ru-RU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западной части Центрального острова во время её обороны во время Великой Отечественной войны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084" y="2740865"/>
            <a:ext cx="1558374" cy="219489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3563889" y="4906538"/>
            <a:ext cx="1584176" cy="5386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Рябов</a:t>
            </a:r>
          </a:p>
          <a:p>
            <a:pPr algn="ctr"/>
            <a:r>
              <a:rPr lang="ru-RU" sz="1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Федор Васильевич</a:t>
            </a:r>
            <a:endParaRPr lang="ru-RU" sz="11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7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908">
        <p14:prism isContent="1"/>
      </p:transition>
    </mc:Choice>
    <mc:Fallback xmlns="">
      <p:transition spd="slow" advTm="284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476023"/>
            <a:ext cx="8530155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(оборонительный) — с 22 июня 1941 по ноябрь 1942 года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56316" y="5258801"/>
            <a:ext cx="8880180" cy="1356444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Гитлеровское командование отвело на то, чтобы сломить сопротивление пограничников, 20 минут. 257 советских погранзастав держали оборону от нескольких часов до одних суток. Свыше одних суток - 20, более двух суток - 16, свыше трех суток - 20, более четырех и пяти суток - 43, от семи до девяти суток - 4, свыше одиннадцати суток - 51, свыше двенадцати суток - 55, свыше 15 суток - 51 застава. До двух месяцев сражалось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45 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застав . Из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19 600 пограничников, встретивших гитлеровцев 22 июня на направлении главного удара группы армий «Центр», в первые дни войны погибли более 16 000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21"/>
          <a:stretch/>
        </p:blipFill>
        <p:spPr bwMode="auto">
          <a:xfrm>
            <a:off x="680887" y="1031716"/>
            <a:ext cx="7831038" cy="4065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58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926">
        <p14:prism isContent="1"/>
      </p:transition>
    </mc:Choice>
    <mc:Fallback xmlns="">
      <p:transition spd="slow" advTm="1239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652944"/>
            <a:ext cx="8530155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762" y="1297991"/>
            <a:ext cx="6991473" cy="5243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Звук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2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94">
        <p14:prism isContent="1"/>
      </p:transition>
    </mc:Choice>
    <mc:Fallback xmlns="">
      <p:transition spd="slow" advTm="71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469602"/>
            <a:ext cx="8530155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260147" y="6093296"/>
            <a:ext cx="5505820" cy="523528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июля — 10 сентября 1941 года — Смоленское сражение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которое  задержало </a:t>
            </a:r>
            <a:r>
              <a:rPr lang="ru-RU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наступление немецких войск на Москву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5292080" y="2564904"/>
            <a:ext cx="3744416" cy="34563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2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ru-RU" sz="1200" b="1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ru-RU" sz="12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Ты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помнишь, Алеша, дороги Смоленщины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шли бесконечные, злые дожди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кринки несли нам усталые женщины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Прижав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как детей, от дождя их к груди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слёзы они вытирали </a:t>
            </a:r>
            <a:r>
              <a:rPr lang="ru-RU" sz="1200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украдкою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вслед нам шептали: — </a:t>
            </a:r>
            <a:endParaRPr lang="ru-RU" sz="12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Господь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вас спаси! 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—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снова себя называли солдатками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встарь повелось на великой Руси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Слезами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измеренный чаще, чем верстами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Шел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тракт, на пригорках скрываясь из глаз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Деревни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деревни, деревни с погостами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будто на них вся Россия сошлась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будто за каждою русской околицей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Крестом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своих рук ограждая живых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Всем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миром сойдясь, наши прадеды 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молятся</a:t>
            </a:r>
          </a:p>
          <a:p>
            <a:pPr algn="ctr"/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 </a:t>
            </a:r>
            <a:r>
              <a:rPr lang="ru-RU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 бога не верящих 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внуков своих</a:t>
            </a:r>
          </a:p>
          <a:p>
            <a:pPr algn="ctr"/>
            <a:endParaRPr lang="ru-RU" sz="1200" b="1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ru-RU" sz="1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К.Симонов</a:t>
            </a:r>
            <a:endParaRPr lang="ru-RU" sz="1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347" r="14410" b="34781"/>
          <a:stretch/>
        </p:blipFill>
        <p:spPr bwMode="auto">
          <a:xfrm>
            <a:off x="243483" y="1648347"/>
            <a:ext cx="5301988" cy="43729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5" b="28075"/>
          <a:stretch/>
        </p:blipFill>
        <p:spPr bwMode="auto">
          <a:xfrm>
            <a:off x="243483" y="1052736"/>
            <a:ext cx="8581903" cy="16083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Звук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377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582">
        <p14:prism isContent="1"/>
      </p:transition>
    </mc:Choice>
    <mc:Fallback xmlns="">
      <p:transition spd="slow" advTm="3205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7" y="652944"/>
            <a:ext cx="8461730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" t="6526" r="2697" b="7380"/>
          <a:stretch/>
        </p:blipFill>
        <p:spPr bwMode="auto">
          <a:xfrm>
            <a:off x="290316" y="1255599"/>
            <a:ext cx="8461731" cy="421716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07975" y="5661248"/>
            <a:ext cx="8444072" cy="108012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Киевская операция 1941 года (также известна как Киевская стратегическая оборонительная операция или Киевский котёл) — крупномасштабное сражение Великой Отечественной войны между СССР и Германией, проходившее </a:t>
            </a:r>
            <a:endParaRPr lang="ru-RU" sz="17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7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 </a:t>
            </a:r>
            <a:r>
              <a:rPr lang="ru-RU" sz="1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 июля по 26 сентября 1941 года</a:t>
            </a: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6" y="1074893"/>
            <a:ext cx="777580" cy="141800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150" y="1165694"/>
            <a:ext cx="826706" cy="1658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919" y="1478377"/>
            <a:ext cx="537584" cy="862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Звук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75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381">
        <p14:prism isContent="1"/>
      </p:transition>
    </mc:Choice>
    <mc:Fallback xmlns="">
      <p:transition spd="slow" advTm="2503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652944"/>
            <a:ext cx="8530155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3" t="8614" r="3946" b="8146"/>
          <a:stretch/>
        </p:blipFill>
        <p:spPr bwMode="auto">
          <a:xfrm>
            <a:off x="277115" y="1351099"/>
            <a:ext cx="5107444" cy="371023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4458802" y="1361030"/>
            <a:ext cx="1265325" cy="16142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558" y="1361030"/>
            <a:ext cx="3871913" cy="370029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1135951"/>
            <a:ext cx="860411" cy="141127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307777" y="5229200"/>
            <a:ext cx="8512693" cy="144016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Одесская оборона 1941 года — оборона города Одессы, </a:t>
            </a:r>
            <a:endParaRPr lang="ru-RU" sz="16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проходившая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 5 августа по 16 октября 1941 года в ходе Великой Отечественной войны</a:t>
            </a:r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1–16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октября 1941 года корабли и транспорты Черноморского флота практически без потерь осуществили эвакуацию на Крымский полуостров войск, части гражданского населения, военной техники и транспортных средств</a:t>
            </a:r>
          </a:p>
        </p:txBody>
      </p:sp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34" y="1023811"/>
            <a:ext cx="790287" cy="1581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24" y="1135951"/>
            <a:ext cx="688296" cy="110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157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938">
        <p14:prism isContent="1"/>
      </p:transition>
    </mc:Choice>
    <mc:Fallback xmlns="">
      <p:transition spd="slow" advTm="3209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652944"/>
            <a:ext cx="8530155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7" t="20813" r="32043" b="25674"/>
          <a:stretch/>
        </p:blipFill>
        <p:spPr bwMode="auto">
          <a:xfrm>
            <a:off x="3164089" y="1333468"/>
            <a:ext cx="5651794" cy="436793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95" r="81836" b="77153"/>
          <a:stretch/>
        </p:blipFill>
        <p:spPr bwMode="auto">
          <a:xfrm>
            <a:off x="3164089" y="1333468"/>
            <a:ext cx="2055983" cy="79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1" r="38235"/>
          <a:stretch/>
        </p:blipFill>
        <p:spPr bwMode="auto">
          <a:xfrm>
            <a:off x="307975" y="1333467"/>
            <a:ext cx="2856114" cy="439054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013327"/>
            <a:ext cx="987932" cy="181187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07975" y="5780112"/>
            <a:ext cx="8512496" cy="9144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Оборона Севастополя (1941–1942) (Вторая оборона Севастополя) — боевые действия частей Черноморского флота и Красной Армии при поддержке местного гражданского населения </a:t>
            </a:r>
            <a:endParaRPr lang="ru-RU" sz="15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 </a:t>
            </a:r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защите Севастополя от германо-румынских войск в ходе Великой Отечественной войны. Продолжалась с 30 октября 1941 года по 4 июля 1942 года</a:t>
            </a:r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3816" y="1195588"/>
            <a:ext cx="1200184" cy="2407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647" y="1362373"/>
            <a:ext cx="1008261" cy="1614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99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307">
        <p14:prism isContent="1"/>
      </p:transition>
    </mc:Choice>
    <mc:Fallback xmlns="">
      <p:transition spd="slow" advTm="3143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51666" y="123249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456623" y="652945"/>
            <a:ext cx="8389581" cy="543808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8606" r="-992" b="9500"/>
          <a:stretch/>
        </p:blipFill>
        <p:spPr bwMode="auto">
          <a:xfrm>
            <a:off x="510645" y="1317095"/>
            <a:ext cx="8350320" cy="416572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785" y="3803278"/>
            <a:ext cx="2519305" cy="16795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6" r="3910"/>
          <a:stretch/>
        </p:blipFill>
        <p:spPr bwMode="auto">
          <a:xfrm>
            <a:off x="492389" y="4261765"/>
            <a:ext cx="1720134" cy="122105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495884" y="5589241"/>
            <a:ext cx="8350320" cy="12024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5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Битва за Ленинград (Ленинградская битва) — совокупность оборонительных и наступательных операций советских войск, проведённых с 10 июля 1941 года по 9 августа 1944 года на северо-западном стратегическом направлении. Цель — оборона Ленинграда (ныне Санкт-Петербург) и разгром германской группы армий «Север» и финских войск между Онежским и Ладожским озёрами и на Карельском </a:t>
            </a:r>
            <a:r>
              <a:rPr lang="ru-RU" sz="1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перешейке</a:t>
            </a:r>
            <a:endParaRPr lang="ru-RU" sz="1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79" y="1103147"/>
            <a:ext cx="1049377" cy="1749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932" y="1026505"/>
            <a:ext cx="982391" cy="1970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548" y="1333468"/>
            <a:ext cx="726579" cy="1155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32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007">
        <p14:prism isContent="1"/>
      </p:transition>
    </mc:Choice>
    <mc:Fallback xmlns="">
      <p:transition spd="slow" advTm="2500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7937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Основные этапы и события Великой Отечественной войны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290316" y="652944"/>
            <a:ext cx="8530155" cy="457201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Начальный (оборонительный) — с 22 июня 1941 по ноябрь 1942 года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265925" y="5661248"/>
            <a:ext cx="8612150" cy="108012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Сталинградская битва — одно из важнейших и крупнейших генеральных сражений Второй мировой и Великой Отечественной войн между Красной армией и вермахтом, поддерживаемым армиями стран «оси». </a:t>
            </a:r>
            <a:endParaRPr lang="ru-RU" sz="16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Проходила </a:t>
            </a:r>
            <a:r>
              <a:rPr lang="ru-RU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 17 июля 1942 года по 2 февраля 1943 года</a:t>
            </a: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02" t="57976" r="3116" b="5207"/>
          <a:stretch/>
        </p:blipFill>
        <p:spPr bwMode="auto">
          <a:xfrm>
            <a:off x="307975" y="1414295"/>
            <a:ext cx="1275765" cy="1417099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473"/>
          <a:stretch/>
        </p:blipFill>
        <p:spPr bwMode="auto">
          <a:xfrm>
            <a:off x="1043608" y="1933830"/>
            <a:ext cx="4968552" cy="352702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4" y="3697340"/>
            <a:ext cx="2718031" cy="176351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58" b="48400"/>
          <a:stretch/>
        </p:blipFill>
        <p:spPr bwMode="auto">
          <a:xfrm>
            <a:off x="1691680" y="1274508"/>
            <a:ext cx="5270989" cy="56456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247" y="1556791"/>
            <a:ext cx="2765884" cy="203983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10" y="1801845"/>
            <a:ext cx="1100437" cy="189549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10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78" b="4697"/>
          <a:stretch/>
        </p:blipFill>
        <p:spPr bwMode="auto">
          <a:xfrm>
            <a:off x="7773224" y="1324198"/>
            <a:ext cx="1124907" cy="2256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99" y="1596508"/>
            <a:ext cx="862910" cy="1372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Звук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5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070">
        <p14:prism isContent="1"/>
      </p:transition>
    </mc:Choice>
    <mc:Fallback xmlns="">
      <p:transition spd="slow" advTm="1150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Московская битва – первое поражение нацистских войск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9" b="18623"/>
          <a:stretch/>
        </p:blipFill>
        <p:spPr bwMode="auto">
          <a:xfrm>
            <a:off x="155575" y="623322"/>
            <a:ext cx="8773719" cy="505902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22308" y="5780112"/>
            <a:ext cx="8806985" cy="9144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Битва за Москву (Московская битва, Битва под Москвой) — боевые действия советских и немецких войск на московском направлении, длившиеся </a:t>
            </a:r>
            <a:endParaRPr lang="ru-RU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 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30 сентября 1941 года по 20 апреля 1942 года</a:t>
            </a:r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0935" y="660557"/>
            <a:ext cx="1063129" cy="2132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028" y="781828"/>
            <a:ext cx="980299" cy="1559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42" y="641780"/>
            <a:ext cx="1105782" cy="172579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Звук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864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56">
        <p14:prism isContent="1"/>
      </p:transition>
    </mc:Choice>
    <mc:Fallback xmlns="">
      <p:transition spd="slow" advTm="1265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  Московская битва – первое поражение нацистских войск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412980" y="876268"/>
            <a:ext cx="84795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Периоды Московской битвы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412980" y="1556792"/>
            <a:ext cx="8479500" cy="457200"/>
          </a:xfrm>
          <a:prstGeom prst="rect">
            <a:avLst/>
          </a:prstGeom>
          <a:solidFill>
            <a:srgbClr val="4DEE32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Оборонительный — 30 сентября — 5 декабря 1941 </a:t>
            </a:r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года</a:t>
            </a:r>
            <a:endParaRPr lang="ru-RU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472137" y="5445224"/>
            <a:ext cx="8443667" cy="1008112"/>
          </a:xfrm>
          <a:prstGeom prst="rect">
            <a:avLst/>
          </a:prstGeom>
          <a:solidFill>
            <a:srgbClr val="4DEE32"/>
          </a:solidFill>
          <a:ln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Наступательный, который состоит из двух этапов: контрнаступления </a:t>
            </a:r>
            <a:endParaRPr lang="ru-RU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 декабря 1941 года — 7 января 1942 года) и наступления советских войск </a:t>
            </a:r>
            <a:endParaRPr lang="ru-RU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 января — 20 апреля 1942 года)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3" t="8013" r="9417" b="3994"/>
          <a:stretch/>
        </p:blipFill>
        <p:spPr bwMode="auto">
          <a:xfrm>
            <a:off x="513993" y="2091570"/>
            <a:ext cx="3928409" cy="328164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4" t="23476" r="5163" b="25404"/>
          <a:stretch/>
        </p:blipFill>
        <p:spPr bwMode="auto">
          <a:xfrm>
            <a:off x="4652730" y="2091569"/>
            <a:ext cx="4239750" cy="328164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Звук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752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972">
        <p14:prism isContent="1"/>
      </p:transition>
    </mc:Choice>
    <mc:Fallback xmlns="">
      <p:transition spd="slow" advTm="3049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0" y="160338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ru-RU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  Московская битва – первое поражение нацистских войск</a:t>
            </a:r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"/>
            <a:ext cx="9144000" cy="6809905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3174" y="5895504"/>
            <a:ext cx="9140825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Пост № 1 нашей страны</a:t>
            </a:r>
            <a:endParaRPr lang="ru-RU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Звук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95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116">
        <p14:prism isContent="1"/>
      </p:transition>
    </mc:Choice>
    <mc:Fallback xmlns="">
      <p:transition spd="slow" advTm="2721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6" descr="Флаг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Овал 3"/>
          <p:cNvSpPr/>
          <p:nvPr/>
        </p:nvSpPr>
        <p:spPr>
          <a:xfrm>
            <a:off x="3200805" y="1110145"/>
            <a:ext cx="914400" cy="44664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Бессмертный полк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1560" y="1268760"/>
            <a:ext cx="7821705" cy="485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68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972">
        <p14:prism isContent="1"/>
      </p:transition>
    </mc:Choice>
    <mc:Fallback xmlns="">
      <p:transition spd="slow" advTm="3049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5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3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Тема3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Тема1</Template>
  <TotalTime>9611</TotalTime>
  <Words>1869</Words>
  <Application>Microsoft Office PowerPoint</Application>
  <PresentationFormat>Экран (4:3)</PresentationFormat>
  <Paragraphs>158</Paragraphs>
  <Slides>27</Slides>
  <Notes>1</Notes>
  <HiddenSlides>0</HiddenSlides>
  <MMClips>27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6</vt:i4>
      </vt:variant>
      <vt:variant>
        <vt:lpstr>Заголовки слайдов</vt:lpstr>
      </vt:variant>
      <vt:variant>
        <vt:i4>27</vt:i4>
      </vt:variant>
    </vt:vector>
  </HeadingPairs>
  <TitlesOfParts>
    <vt:vector size="38" baseType="lpstr">
      <vt:lpstr>Arial</vt:lpstr>
      <vt:lpstr>Calibri</vt:lpstr>
      <vt:lpstr>Symbol</vt:lpstr>
      <vt:lpstr>Times New Roman</vt:lpstr>
      <vt:lpstr>Wingdings</vt:lpstr>
      <vt:lpstr>Тема3</vt:lpstr>
      <vt:lpstr>2_Office Theme</vt:lpstr>
      <vt:lpstr>1_Тема3</vt:lpstr>
      <vt:lpstr>3_Office Theme</vt:lpstr>
      <vt:lpstr>Тема Office</vt:lpstr>
      <vt:lpstr>1_Тема Office</vt:lpstr>
      <vt:lpstr>Презентация PowerPoint</vt:lpstr>
      <vt:lpstr>Учебные вопросы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Reanimator Extreme Edition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Дивулин С.А.</dc:creator>
  <cp:lastModifiedBy>User</cp:lastModifiedBy>
  <cp:revision>602</cp:revision>
  <dcterms:created xsi:type="dcterms:W3CDTF">2018-06-03T04:28:27Z</dcterms:created>
  <dcterms:modified xsi:type="dcterms:W3CDTF">2026-06-22T01:35:00Z</dcterms:modified>
</cp:coreProperties>
</file>